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59875" cy="6870700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굴림"/>
        <a:ea typeface="굴림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10593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8737" y="1967905"/>
            <a:ext cx="5724149" cy="2425948"/>
          </a:xfrm>
        </p:spPr>
        <p:txBody>
          <a:bodyPr anchor="b">
            <a:normAutofit/>
          </a:bodyPr>
          <a:lstStyle>
            <a:lvl1pPr algn="r">
              <a:defRPr sz="4407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8737" y="4393855"/>
            <a:ext cx="5724149" cy="1408070"/>
          </a:xfrm>
        </p:spPr>
        <p:txBody>
          <a:bodyPr anchor="t">
            <a:normAutofit/>
          </a:bodyPr>
          <a:lstStyle>
            <a:lvl1pPr marL="0" indent="0" algn="r">
              <a:buNone/>
              <a:defRPr sz="1803" cap="all">
                <a:solidFill>
                  <a:schemeClr val="tx1"/>
                </a:solidFill>
              </a:defRPr>
            </a:lvl1pPr>
            <a:lvl2pPr marL="45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1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9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7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5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3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64034" y="5881448"/>
            <a:ext cx="1214277" cy="378525"/>
          </a:xfrm>
        </p:spPr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8737" y="5881448"/>
            <a:ext cx="3938964" cy="3785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4644" y="5881448"/>
            <a:ext cx="418241" cy="378525"/>
          </a:xfrm>
        </p:spPr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27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95" y="4741629"/>
            <a:ext cx="7785894" cy="567788"/>
          </a:xfrm>
        </p:spPr>
        <p:txBody>
          <a:bodyPr anchor="b">
            <a:normAutofit/>
          </a:bodyPr>
          <a:lstStyle>
            <a:lvl1pPr algn="l">
              <a:defRPr sz="2003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5989" y="933838"/>
            <a:ext cx="6869906" cy="3170837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3"/>
            </a:lvl1pPr>
          </a:lstStyle>
          <a:p>
            <a:pPr marL="0" lvl="0" indent="0" algn="ctr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95" y="5309417"/>
            <a:ext cx="7785894" cy="494626"/>
          </a:xfrm>
        </p:spPr>
        <p:txBody>
          <a:bodyPr>
            <a:normAutofit/>
          </a:bodyPr>
          <a:lstStyle>
            <a:lvl1pPr marL="0" indent="0">
              <a:buNone/>
              <a:defRPr sz="1402"/>
            </a:lvl1pPr>
            <a:lvl2pPr marL="457977" indent="0">
              <a:buNone/>
              <a:defRPr sz="1202"/>
            </a:lvl2pPr>
            <a:lvl3pPr marL="915954" indent="0">
              <a:buNone/>
              <a:defRPr sz="1002"/>
            </a:lvl3pPr>
            <a:lvl4pPr marL="1373932" indent="0">
              <a:buNone/>
              <a:defRPr sz="902"/>
            </a:lvl4pPr>
            <a:lvl5pPr marL="1831909" indent="0">
              <a:buNone/>
              <a:defRPr sz="902"/>
            </a:lvl5pPr>
            <a:lvl6pPr marL="2289886" indent="0">
              <a:buNone/>
              <a:defRPr sz="902"/>
            </a:lvl6pPr>
            <a:lvl7pPr marL="2747863" indent="0">
              <a:buNone/>
              <a:defRPr sz="902"/>
            </a:lvl7pPr>
            <a:lvl8pPr marL="3205841" indent="0">
              <a:buNone/>
              <a:defRPr sz="902"/>
            </a:lvl8pPr>
            <a:lvl9pPr marL="3663818" indent="0">
              <a:buNone/>
              <a:defRPr sz="90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55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97" y="610731"/>
            <a:ext cx="7785893" cy="3129985"/>
          </a:xfrm>
        </p:spPr>
        <p:txBody>
          <a:bodyPr anchor="ctr">
            <a:normAutofit/>
          </a:bodyPr>
          <a:lstStyle>
            <a:lvl1pPr algn="l">
              <a:defRPr sz="3205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96" y="4351443"/>
            <a:ext cx="7785893" cy="1450481"/>
          </a:xfrm>
        </p:spPr>
        <p:txBody>
          <a:bodyPr anchor="ctr">
            <a:normAutofit/>
          </a:bodyPr>
          <a:lstStyle>
            <a:lvl1pPr marL="0" indent="0" algn="l">
              <a:buNone/>
              <a:defRPr sz="2003">
                <a:solidFill>
                  <a:schemeClr val="tx1"/>
                </a:solidFill>
              </a:defRPr>
            </a:lvl1pPr>
            <a:lvl2pPr marL="457977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5954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373932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4pPr>
            <a:lvl5pPr marL="1831909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5pPr>
            <a:lvl6pPr marL="2289886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6pPr>
            <a:lvl7pPr marL="2747863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7pPr>
            <a:lvl8pPr marL="3205841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8pPr>
            <a:lvl9pPr marL="3663818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5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9231" y="2756767"/>
            <a:ext cx="458113" cy="585859"/>
          </a:xfrm>
          <a:prstGeom prst="rect">
            <a:avLst/>
          </a:prstGeom>
        </p:spPr>
        <p:txBody>
          <a:bodyPr vert="horz" lIns="91599" tIns="45799" rIns="91599" bIns="457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14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29" y="719444"/>
            <a:ext cx="458113" cy="585859"/>
          </a:xfrm>
          <a:prstGeom prst="rect">
            <a:avLst/>
          </a:prstGeom>
        </p:spPr>
        <p:txBody>
          <a:bodyPr vert="horz" lIns="91599" tIns="45799" rIns="91599" bIns="457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1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80642" y="610731"/>
            <a:ext cx="7103608" cy="2748279"/>
          </a:xfrm>
        </p:spPr>
        <p:txBody>
          <a:bodyPr anchor="ctr">
            <a:normAutofit/>
          </a:bodyPr>
          <a:lstStyle>
            <a:lvl1pPr algn="l">
              <a:defRPr sz="3205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90388" y="3359009"/>
            <a:ext cx="6888071" cy="381706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3"/>
            </a:lvl1pPr>
            <a:lvl2pPr marL="457977" indent="0">
              <a:buFontTx/>
              <a:buNone/>
              <a:defRPr/>
            </a:lvl2pPr>
            <a:lvl3pPr marL="915954" indent="0">
              <a:buFontTx/>
              <a:buNone/>
              <a:defRPr/>
            </a:lvl3pPr>
            <a:lvl4pPr marL="1373932" indent="0">
              <a:buFontTx/>
              <a:buNone/>
              <a:defRPr/>
            </a:lvl4pPr>
            <a:lvl5pPr marL="1831909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068" y="4351443"/>
            <a:ext cx="7785894" cy="1450481"/>
          </a:xfrm>
        </p:spPr>
        <p:txBody>
          <a:bodyPr anchor="ctr">
            <a:normAutofit/>
          </a:bodyPr>
          <a:lstStyle>
            <a:lvl1pPr marL="0" indent="0" algn="l">
              <a:buNone/>
              <a:defRPr sz="2003">
                <a:solidFill>
                  <a:schemeClr val="tx1"/>
                </a:solidFill>
              </a:defRPr>
            </a:lvl1pPr>
            <a:lvl2pPr marL="457977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5954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373932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4pPr>
            <a:lvl5pPr marL="1831909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5pPr>
            <a:lvl6pPr marL="2289886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6pPr>
            <a:lvl7pPr marL="2747863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7pPr>
            <a:lvl8pPr marL="3205841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8pPr>
            <a:lvl9pPr marL="3663818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182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95" y="3297744"/>
            <a:ext cx="7785895" cy="1471520"/>
          </a:xfrm>
        </p:spPr>
        <p:txBody>
          <a:bodyPr anchor="b">
            <a:normAutofit/>
          </a:bodyPr>
          <a:lstStyle>
            <a:lvl1pPr algn="l">
              <a:defRPr sz="2805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94" y="4769264"/>
            <a:ext cx="7785896" cy="861993"/>
          </a:xfrm>
        </p:spPr>
        <p:txBody>
          <a:bodyPr anchor="t">
            <a:normAutofit/>
          </a:bodyPr>
          <a:lstStyle>
            <a:lvl1pPr marL="0" indent="0" algn="l">
              <a:buNone/>
              <a:defRPr sz="1803">
                <a:solidFill>
                  <a:schemeClr val="tx1"/>
                </a:solidFill>
              </a:defRPr>
            </a:lvl1pPr>
            <a:lvl2pPr marL="457977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5954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373932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4pPr>
            <a:lvl5pPr marL="1831909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5pPr>
            <a:lvl6pPr marL="2289886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6pPr>
            <a:lvl7pPr marL="2747863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7pPr>
            <a:lvl8pPr marL="3205841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8pPr>
            <a:lvl9pPr marL="3663818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19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9231" y="2756767"/>
            <a:ext cx="458113" cy="585859"/>
          </a:xfrm>
          <a:prstGeom prst="rect">
            <a:avLst/>
          </a:prstGeom>
        </p:spPr>
        <p:txBody>
          <a:bodyPr vert="horz" lIns="91599" tIns="45799" rIns="91599" bIns="457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14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529" y="719444"/>
            <a:ext cx="458113" cy="585859"/>
          </a:xfrm>
          <a:prstGeom prst="rect">
            <a:avLst/>
          </a:prstGeom>
        </p:spPr>
        <p:txBody>
          <a:bodyPr vert="horz" lIns="91599" tIns="45799" rIns="91599" bIns="4579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1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80642" y="610731"/>
            <a:ext cx="7103608" cy="2748279"/>
          </a:xfrm>
        </p:spPr>
        <p:txBody>
          <a:bodyPr anchor="ctr">
            <a:normAutofit/>
          </a:bodyPr>
          <a:lstStyle>
            <a:lvl1pPr algn="l">
              <a:defRPr sz="3205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994" y="3893397"/>
            <a:ext cx="7785895" cy="89064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94" y="4784043"/>
            <a:ext cx="7785895" cy="1017881"/>
          </a:xfrm>
        </p:spPr>
        <p:txBody>
          <a:bodyPr anchor="t">
            <a:normAutofit/>
          </a:bodyPr>
          <a:lstStyle>
            <a:lvl1pPr marL="0" indent="0" algn="l">
              <a:buNone/>
              <a:defRPr sz="1603">
                <a:solidFill>
                  <a:schemeClr val="tx1"/>
                </a:solidFill>
              </a:defRPr>
            </a:lvl1pPr>
            <a:lvl2pPr marL="457977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2pPr>
            <a:lvl3pPr marL="915954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373932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4pPr>
            <a:lvl5pPr marL="1831909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5pPr>
            <a:lvl6pPr marL="2289886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6pPr>
            <a:lvl7pPr marL="2747863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7pPr>
            <a:lvl8pPr marL="3205841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8pPr>
            <a:lvl9pPr marL="3663818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6575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47" y="610731"/>
            <a:ext cx="7785895" cy="27482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5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247" y="3511691"/>
            <a:ext cx="7785895" cy="83975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246" y="4351443"/>
            <a:ext cx="7785895" cy="1450481"/>
          </a:xfrm>
        </p:spPr>
        <p:txBody>
          <a:bodyPr anchor="t">
            <a:normAutofit/>
          </a:bodyPr>
          <a:lstStyle>
            <a:lvl1pPr marL="0" indent="0" algn="l">
              <a:buNone/>
              <a:defRPr sz="1603">
                <a:solidFill>
                  <a:schemeClr val="tx1"/>
                </a:solidFill>
              </a:defRPr>
            </a:lvl1pPr>
            <a:lvl2pPr marL="457977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2pPr>
            <a:lvl3pPr marL="915954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373932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4pPr>
            <a:lvl5pPr marL="1831909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5pPr>
            <a:lvl6pPr marL="2289886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6pPr>
            <a:lvl7pPr marL="2747863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7pPr>
            <a:lvl8pPr marL="3205841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8pPr>
            <a:lvl9pPr marL="3663818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2511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994" y="610730"/>
            <a:ext cx="7785894" cy="1458964"/>
          </a:xfrm>
        </p:spPr>
        <p:txBody>
          <a:bodyPr>
            <a:normAutofit/>
          </a:bodyPr>
          <a:lstStyle>
            <a:lvl1pPr>
              <a:defRPr sz="2805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634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4355" y="610729"/>
            <a:ext cx="1679532" cy="5191197"/>
          </a:xfrm>
        </p:spPr>
        <p:txBody>
          <a:bodyPr vert="eaVert">
            <a:normAutofit/>
          </a:bodyPr>
          <a:lstStyle>
            <a:lvl1pPr>
              <a:defRPr sz="2805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94" y="610729"/>
            <a:ext cx="6000584" cy="5191196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34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5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0640-D55D-49AB-BE71-95CE015E007B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CFA0-BEA7-45D1-BB8F-060EF80CCB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55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96" y="3314708"/>
            <a:ext cx="7785894" cy="1471520"/>
          </a:xfrm>
        </p:spPr>
        <p:txBody>
          <a:bodyPr anchor="b">
            <a:normAutofit/>
          </a:bodyPr>
          <a:lstStyle>
            <a:lvl1pPr algn="l">
              <a:defRPr sz="3205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95" y="4786228"/>
            <a:ext cx="7785894" cy="861993"/>
          </a:xfrm>
        </p:spPr>
        <p:txBody>
          <a:bodyPr anchor="t">
            <a:normAutofit/>
          </a:bodyPr>
          <a:lstStyle>
            <a:lvl1pPr marL="0" indent="0" algn="l">
              <a:buNone/>
              <a:defRPr sz="1803" cap="all">
                <a:solidFill>
                  <a:schemeClr val="tx1"/>
                </a:solidFill>
              </a:defRPr>
            </a:lvl1pPr>
            <a:lvl2pPr marL="457977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5954" indent="0">
              <a:buNone/>
              <a:defRPr sz="1603">
                <a:solidFill>
                  <a:schemeClr val="tx1">
                    <a:tint val="75000"/>
                  </a:schemeClr>
                </a:solidFill>
              </a:defRPr>
            </a:lvl3pPr>
            <a:lvl4pPr marL="1373932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4pPr>
            <a:lvl5pPr marL="1831909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5pPr>
            <a:lvl6pPr marL="2289886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6pPr>
            <a:lvl7pPr marL="2747863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7pPr>
            <a:lvl8pPr marL="3205841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8pPr>
            <a:lvl9pPr marL="3663818" indent="0">
              <a:buNone/>
              <a:defRPr sz="14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32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95" y="2146035"/>
            <a:ext cx="3819668" cy="365589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4221" y="2146035"/>
            <a:ext cx="3819668" cy="3655891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60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5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771" y="2222375"/>
            <a:ext cx="3546750" cy="577329"/>
          </a:xfrm>
        </p:spPr>
        <p:txBody>
          <a:bodyPr anchor="b">
            <a:noAutofit/>
          </a:bodyPr>
          <a:lstStyle>
            <a:lvl1pPr marL="0" indent="0">
              <a:buNone/>
              <a:defRPr sz="2404" b="0"/>
            </a:lvl1pPr>
            <a:lvl2pPr marL="457977" indent="0">
              <a:buNone/>
              <a:defRPr sz="2003" b="1"/>
            </a:lvl2pPr>
            <a:lvl3pPr marL="915954" indent="0">
              <a:buNone/>
              <a:defRPr sz="1803" b="1"/>
            </a:lvl3pPr>
            <a:lvl4pPr marL="1373932" indent="0">
              <a:buNone/>
              <a:defRPr sz="1603" b="1"/>
            </a:lvl4pPr>
            <a:lvl5pPr marL="1831909" indent="0">
              <a:buNone/>
              <a:defRPr sz="1603" b="1"/>
            </a:lvl5pPr>
            <a:lvl6pPr marL="2289886" indent="0">
              <a:buNone/>
              <a:defRPr sz="1603" b="1"/>
            </a:lvl6pPr>
            <a:lvl7pPr marL="2747863" indent="0">
              <a:buNone/>
              <a:defRPr sz="1603" b="1"/>
            </a:lvl7pPr>
            <a:lvl8pPr marL="3205841" indent="0">
              <a:buNone/>
              <a:defRPr sz="1603" b="1"/>
            </a:lvl8pPr>
            <a:lvl9pPr marL="3663818" indent="0">
              <a:buNone/>
              <a:defRPr sz="1603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94" y="2875516"/>
            <a:ext cx="3819668" cy="2926407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299" y="2222375"/>
            <a:ext cx="3524588" cy="577329"/>
          </a:xfrm>
        </p:spPr>
        <p:txBody>
          <a:bodyPr anchor="b">
            <a:noAutofit/>
          </a:bodyPr>
          <a:lstStyle>
            <a:lvl1pPr marL="0" indent="0">
              <a:buNone/>
              <a:defRPr sz="2404" b="0"/>
            </a:lvl1pPr>
            <a:lvl2pPr marL="457977" indent="0">
              <a:buNone/>
              <a:defRPr sz="2003" b="1"/>
            </a:lvl2pPr>
            <a:lvl3pPr marL="915954" indent="0">
              <a:buNone/>
              <a:defRPr sz="1803" b="1"/>
            </a:lvl3pPr>
            <a:lvl4pPr marL="1373932" indent="0">
              <a:buNone/>
              <a:defRPr sz="1603" b="1"/>
            </a:lvl4pPr>
            <a:lvl5pPr marL="1831909" indent="0">
              <a:buNone/>
              <a:defRPr sz="1603" b="1"/>
            </a:lvl5pPr>
            <a:lvl6pPr marL="2289886" indent="0">
              <a:buNone/>
              <a:defRPr sz="1603" b="1"/>
            </a:lvl6pPr>
            <a:lvl7pPr marL="2747863" indent="0">
              <a:buNone/>
              <a:defRPr sz="1603" b="1"/>
            </a:lvl7pPr>
            <a:lvl8pPr marL="3205841" indent="0">
              <a:buNone/>
              <a:defRPr sz="1603" b="1"/>
            </a:lvl8pPr>
            <a:lvl9pPr marL="3663818" indent="0">
              <a:buNone/>
              <a:defRPr sz="1603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4220" y="2875516"/>
            <a:ext cx="3819668" cy="2926407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7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95" y="610730"/>
            <a:ext cx="7785894" cy="1458964"/>
          </a:xfrm>
        </p:spPr>
        <p:txBody>
          <a:bodyPr>
            <a:normAutofit/>
          </a:bodyPr>
          <a:lstStyle>
            <a:lvl1pPr>
              <a:defRPr sz="3205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19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71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520" y="1560753"/>
            <a:ext cx="2867880" cy="1441997"/>
          </a:xfrm>
        </p:spPr>
        <p:txBody>
          <a:bodyPr anchor="b">
            <a:normAutofit/>
          </a:bodyPr>
          <a:lstStyle>
            <a:lvl1pPr algn="l">
              <a:defRPr sz="2404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2405" y="610730"/>
            <a:ext cx="4636010" cy="5191196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520" y="3002751"/>
            <a:ext cx="2867880" cy="1849153"/>
          </a:xfrm>
        </p:spPr>
        <p:txBody>
          <a:bodyPr anchor="t">
            <a:normAutofit/>
          </a:bodyPr>
          <a:lstStyle>
            <a:lvl1pPr marL="0" indent="0">
              <a:buNone/>
              <a:defRPr sz="1402"/>
            </a:lvl1pPr>
            <a:lvl2pPr marL="457977" indent="0">
              <a:buNone/>
              <a:defRPr sz="1202"/>
            </a:lvl2pPr>
            <a:lvl3pPr marL="915954" indent="0">
              <a:buNone/>
              <a:defRPr sz="1002"/>
            </a:lvl3pPr>
            <a:lvl4pPr marL="1373932" indent="0">
              <a:buNone/>
              <a:defRPr sz="902"/>
            </a:lvl4pPr>
            <a:lvl5pPr marL="1831909" indent="0">
              <a:buNone/>
              <a:defRPr sz="902"/>
            </a:lvl5pPr>
            <a:lvl6pPr marL="2289886" indent="0">
              <a:buNone/>
              <a:defRPr sz="902"/>
            </a:lvl6pPr>
            <a:lvl7pPr marL="2747863" indent="0">
              <a:buNone/>
              <a:defRPr sz="902"/>
            </a:lvl7pPr>
            <a:lvl8pPr marL="3205841" indent="0">
              <a:buNone/>
              <a:defRPr sz="902"/>
            </a:lvl8pPr>
            <a:lvl9pPr marL="3663818" indent="0">
              <a:buNone/>
              <a:defRPr sz="90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71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0" y="0"/>
            <a:ext cx="9134431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30" y="1738886"/>
            <a:ext cx="4104317" cy="1374140"/>
          </a:xfrm>
        </p:spPr>
        <p:txBody>
          <a:bodyPr anchor="b">
            <a:normAutofit/>
          </a:bodyPr>
          <a:lstStyle>
            <a:lvl1pPr algn="l">
              <a:defRPr sz="2404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7931" y="916093"/>
            <a:ext cx="3205956" cy="4580467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3" dirty="0"/>
            </a:lvl1pPr>
          </a:lstStyle>
          <a:p>
            <a:pPr marL="0" lvl="0" indent="0" algn="ctr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30" y="3113026"/>
            <a:ext cx="4104317" cy="1832187"/>
          </a:xfrm>
        </p:spPr>
        <p:txBody>
          <a:bodyPr anchor="t">
            <a:normAutofit/>
          </a:bodyPr>
          <a:lstStyle>
            <a:lvl1pPr marL="0" indent="0">
              <a:buNone/>
              <a:defRPr sz="1603"/>
            </a:lvl1pPr>
            <a:lvl2pPr marL="457977" indent="0">
              <a:buNone/>
              <a:defRPr sz="1202"/>
            </a:lvl2pPr>
            <a:lvl3pPr marL="915954" indent="0">
              <a:buNone/>
              <a:defRPr sz="1002"/>
            </a:lvl3pPr>
            <a:lvl4pPr marL="1373932" indent="0">
              <a:buNone/>
              <a:defRPr sz="902"/>
            </a:lvl4pPr>
            <a:lvl5pPr marL="1831909" indent="0">
              <a:buNone/>
              <a:defRPr sz="902"/>
            </a:lvl5pPr>
            <a:lvl6pPr marL="2289886" indent="0">
              <a:buNone/>
              <a:defRPr sz="902"/>
            </a:lvl6pPr>
            <a:lvl7pPr marL="2747863" indent="0">
              <a:buNone/>
              <a:defRPr sz="902"/>
            </a:lvl7pPr>
            <a:lvl8pPr marL="3205841" indent="0">
              <a:buNone/>
              <a:defRPr sz="902"/>
            </a:lvl8pPr>
            <a:lvl9pPr marL="3663818" indent="0">
              <a:buNone/>
              <a:defRPr sz="902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72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994" y="610730"/>
            <a:ext cx="7785894" cy="14589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94" y="2146035"/>
            <a:ext cx="7785894" cy="3655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35039" y="5881448"/>
            <a:ext cx="1214277" cy="378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1A2B81-1DA3-497E-83CD-70D401AD2C06}" type="datetimeFigureOut">
              <a:rPr lang="ko-KR" altLang="en-US" smtClean="0"/>
              <a:t>2016-01-21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994" y="5881448"/>
            <a:ext cx="6000711" cy="378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648" y="5881448"/>
            <a:ext cx="418241" cy="378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CD56DC7-0AF8-4C3E-9120-C82FF52A6C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622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977" rtl="0" eaLnBrk="1" latinLnBrk="0" hangingPunct="1">
        <a:spcBef>
          <a:spcPct val="0"/>
        </a:spcBef>
        <a:buNone/>
        <a:defRPr sz="3205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6236" indent="-286236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80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4213" indent="-286236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60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2190" indent="-286236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4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5673" indent="-171741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2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3650" indent="-171741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2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8875" indent="-228989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2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6852" indent="-228989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2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34829" indent="-228989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2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92807" indent="-228989" algn="l" defTabSz="457977" rtl="0" eaLnBrk="1" latinLnBrk="0" hangingPunct="1">
        <a:spcBef>
          <a:spcPts val="0"/>
        </a:spcBef>
        <a:spcAft>
          <a:spcPts val="1002"/>
        </a:spcAft>
        <a:buClr>
          <a:schemeClr val="tx1"/>
        </a:buClr>
        <a:buSzPct val="100000"/>
        <a:buFont typeface="Arial"/>
        <a:buChar char="•"/>
        <a:defRPr sz="120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7977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5954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73932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31909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9886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47863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205841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63818" algn="l" defTabSz="457977" rtl="0" eaLnBrk="1" latinLnBrk="0" hangingPunct="1">
        <a:defRPr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E-commerce" TargetMode="External"/><Relationship Id="rId2" Type="http://schemas.openxmlformats.org/officeDocument/2006/relationships/hyperlink" Target="http://referaty.aktuality.sk/elektronicky-obchod/referat-208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sp.sk/sk/biznis/ucty-a-transakcie/prijimanie-platieb-kat/e-commer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"/>
          <p:cNvSpPr>
            <a:spLocks noGrp="1" noChangeArrowheads="1"/>
          </p:cNvSpPr>
          <p:nvPr>
            <p:ph type="ctrTitle"/>
          </p:nvPr>
        </p:nvSpPr>
        <p:spPr>
          <a:xfrm>
            <a:off x="2131665" y="4083422"/>
            <a:ext cx="6197123" cy="89407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CR A Extended" panose="02010509020102010303" pitchFamily="50" charset="0"/>
              </a:rPr>
              <a:t>E-commerce</a:t>
            </a:r>
            <a:endParaRPr lang="ko-KR" alt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CR A Extended" panose="02010509020102010303" pitchFamily="50" charset="0"/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400" b="1" dirty="0" smtClean="0">
              <a:latin typeface="Arial" charset="0"/>
            </a:endParaRPr>
          </a:p>
        </p:txBody>
      </p:sp>
      <p:sp>
        <p:nvSpPr>
          <p:cNvPr id="3" name="Rect 3"/>
          <p:cNvSpPr>
            <a:spLocks noGrp="1" noChangeArrowheads="1"/>
          </p:cNvSpPr>
          <p:nvPr>
            <p:ph type="subTitle" idx="1"/>
          </p:nvPr>
        </p:nvSpPr>
        <p:spPr>
          <a:xfrm>
            <a:off x="6607810" y="5780405"/>
            <a:ext cx="2548890" cy="1087755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charset="0"/>
              </a:rPr>
              <a:t>Patrícia Vašková </a:t>
            </a:r>
            <a:endParaRPr lang="ko-KR" altLang="en-US" sz="14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charset="0"/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charset="0"/>
              </a:rPr>
              <a:t>III. AG</a:t>
            </a:r>
            <a:endParaRPr lang="ko-KR" altLang="en-US" sz="14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charset="0"/>
            </a:endParaRPr>
          </a:p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41" y="6243662"/>
            <a:ext cx="5184576" cy="45719"/>
          </a:xfrm>
        </p:spPr>
        <p:txBody>
          <a:bodyPr>
            <a:noAutofit/>
          </a:bodyPr>
          <a:lstStyle/>
          <a:p>
            <a:r>
              <a:rPr lang="sk-SK" sz="1200" dirty="0" smtClean="0"/>
              <a:t>Použitá literatúra</a:t>
            </a:r>
            <a:r>
              <a:rPr lang="sk-SK" sz="1400" dirty="0" smtClean="0"/>
              <a:t>:</a:t>
            </a:r>
            <a:br>
              <a:rPr lang="sk-SK" sz="1400" dirty="0" smtClean="0"/>
            </a:br>
            <a:r>
              <a:rPr lang="sk-SK" sz="1400" dirty="0">
                <a:hlinkClick r:id="rId2"/>
              </a:rPr>
              <a:t>http://referaty.aktuality.sk/elektronicky-obchod/referat-20800</a:t>
            </a:r>
            <a:r>
              <a:rPr lang="sk-SK" sz="1400" dirty="0"/>
              <a:t/>
            </a:r>
            <a:br>
              <a:rPr lang="sk-SK" sz="1400" dirty="0"/>
            </a:br>
            <a:r>
              <a:rPr lang="sk-SK" sz="1400" dirty="0">
                <a:hlinkClick r:id="rId3"/>
              </a:rPr>
              <a:t>https://</a:t>
            </a:r>
            <a:r>
              <a:rPr lang="sk-SK" sz="1400" dirty="0" smtClean="0">
                <a:hlinkClick r:id="rId3"/>
              </a:rPr>
              <a:t>sk.wikipedia.org/wiki/E-commerce</a:t>
            </a:r>
            <a:r>
              <a:rPr lang="sk-SK" sz="1400" dirty="0"/>
              <a:t/>
            </a:r>
            <a:br>
              <a:rPr lang="sk-SK" sz="1400" dirty="0"/>
            </a:br>
            <a:r>
              <a:rPr lang="sk-SK" sz="1400" dirty="0">
                <a:hlinkClick r:id="rId4"/>
              </a:rPr>
              <a:t>https://</a:t>
            </a:r>
            <a:r>
              <a:rPr lang="sk-SK" sz="1400" dirty="0" smtClean="0">
                <a:hlinkClick r:id="rId4"/>
              </a:rPr>
              <a:t>www.slsp.sk/sk/biznis/ucty-a-transakcie/prijimanie-platieb-kat/e-commerce</a:t>
            </a: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 smtClean="0"/>
              <a:t/>
            </a:r>
            <a:br>
              <a:rPr lang="sk-SK" sz="1400" dirty="0" smtClean="0"/>
            </a:br>
            <a:r>
              <a:rPr lang="sk-SK" sz="1400" dirty="0"/>
              <a:t/>
            </a:r>
            <a:br>
              <a:rPr lang="sk-SK" sz="1400" dirty="0"/>
            </a:br>
            <a:r>
              <a:rPr lang="sk-SK" sz="1400" dirty="0" smtClean="0"/>
              <a:t/>
            </a:r>
            <a:br>
              <a:rPr lang="sk-SK" sz="1400" dirty="0" smtClean="0"/>
            </a:br>
            <a:endParaRPr lang="sk-SK" sz="1400" dirty="0"/>
          </a:p>
        </p:txBody>
      </p:sp>
      <p:sp>
        <p:nvSpPr>
          <p:cNvPr id="19" name="Rect 19"/>
          <p:cNvSpPr>
            <a:spLocks noGrp="1" noChangeArrowheads="1"/>
          </p:cNvSpPr>
          <p:nvPr>
            <p:ph idx="1"/>
          </p:nvPr>
        </p:nvSpPr>
        <p:spPr>
          <a:xfrm>
            <a:off x="1483593" y="1059086"/>
            <a:ext cx="5972436" cy="2225419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CR A Extended" panose="02010509020102010303" pitchFamily="50" charset="0"/>
              </a:rPr>
              <a:t>Ďakujem za pozornosť!</a:t>
            </a:r>
            <a:endParaRPr lang="ko-KR" alt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CR A Extended" panose="02010509020102010303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 4"/>
          <p:cNvSpPr>
            <a:spLocks noGrp="1" noChangeArrowheads="1"/>
          </p:cNvSpPr>
          <p:nvPr>
            <p:ph type="title"/>
          </p:nvPr>
        </p:nvSpPr>
        <p:spPr>
          <a:xfrm>
            <a:off x="458470" y="274955"/>
            <a:ext cx="8242934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latin typeface="OCR A Extended" panose="02010509020102010303" pitchFamily="50" charset="0"/>
              </a:rPr>
              <a:t>Elektronické obchodovanie</a:t>
            </a:r>
            <a:endParaRPr lang="ko-KR" altLang="en-US" sz="4000" b="1" dirty="0" smtClean="0">
              <a:latin typeface="OCR A Extended" panose="02010509020102010303" pitchFamily="50" charset="0"/>
            </a:endParaRPr>
          </a:p>
        </p:txBody>
      </p:sp>
      <p:sp>
        <p:nvSpPr>
          <p:cNvPr id="5" name="Rect 5"/>
          <p:cNvSpPr>
            <a:spLocks noGrp="1" noChangeArrowheads="1"/>
          </p:cNvSpPr>
          <p:nvPr>
            <p:ph idx="1"/>
          </p:nvPr>
        </p:nvSpPr>
        <p:spPr>
          <a:xfrm>
            <a:off x="458470" y="1614805"/>
            <a:ext cx="8242934" cy="452247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rmAutofit lnSpcReduction="10000"/>
          </a:bodyPr>
          <a:lstStyle/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Mnohí ľudia považujú za elektronické obchodovanie on-line nákup výrobkov ako knihy, oblečenie a iné.</a:t>
            </a:r>
            <a:endParaRPr lang="ko-K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obchodovanie má podstatne širší význam. </a:t>
            </a:r>
            <a:endParaRPr lang="ko-K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súčasnosti má tento fenomén nie len vplyv na rozvoj podnikania a vznik nových spoločností, ale aj napr. na rozvoj reklamy, služieb a marketingu, atď.</a:t>
            </a:r>
            <a:endParaRPr lang="ko-KR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ko-KR" altLang="en-US" sz="2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 6"/>
          <p:cNvSpPr>
            <a:spLocks noGrp="1" noChangeArrowheads="1"/>
          </p:cNvSpPr>
          <p:nvPr>
            <p:ph type="title"/>
          </p:nvPr>
        </p:nvSpPr>
        <p:spPr>
          <a:xfrm>
            <a:off x="458470" y="274955"/>
            <a:ext cx="8242934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b="1" dirty="0" smtClean="0">
                <a:latin typeface="OCR A Extended" panose="02010509020102010303" pitchFamily="50" charset="0"/>
              </a:rPr>
              <a:t>Vzťahy elektronického obchodu</a:t>
            </a:r>
            <a:endParaRPr lang="ko-KR" altLang="en-US" sz="3600" b="1" dirty="0" smtClean="0">
              <a:latin typeface="OCR A Extended" panose="02010509020102010303" pitchFamily="50" charset="0"/>
            </a:endParaRPr>
          </a:p>
        </p:txBody>
      </p:sp>
      <p:sp>
        <p:nvSpPr>
          <p:cNvPr id="7" name="Rect 7"/>
          <p:cNvSpPr>
            <a:spLocks noGrp="1" noChangeArrowheads="1"/>
          </p:cNvSpPr>
          <p:nvPr>
            <p:ph idx="1"/>
          </p:nvPr>
        </p:nvSpPr>
        <p:spPr>
          <a:xfrm>
            <a:off x="456094" y="1435075"/>
            <a:ext cx="8242934" cy="4928319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rmAutofit lnSpcReduction="10000"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u="sng" dirty="0" smtClean="0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rPr>
              <a:t>Existujú 3 vzťahy EO</a:t>
            </a:r>
            <a:r>
              <a:rPr lang="en-US" altLang="ko-KR" sz="2400" b="1" dirty="0" smtClean="0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rPr>
              <a:t>:</a:t>
            </a:r>
            <a:endParaRPr lang="ko-KR" altLang="en-US" sz="2400" b="1" dirty="0" smtClean="0">
              <a:solidFill>
                <a:schemeClr val="accent5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1" dirty="0" smtClean="0">
              <a:latin typeface="Times New Roman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vzťah firma - </a:t>
            </a: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firma </a:t>
            </a:r>
            <a:endParaRPr lang="ko-KR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Zahŕňa všetky transakcie medzi dvomi alebo viacerými spoločnosťami, ktoré sú zvyčajne založené na systéme extranetu, čo znamená komunikácia prostredníctvom internetu s prihlasovacím menom a heslom na ich internetových stránkach.</a:t>
            </a:r>
            <a:endParaRPr lang="ko-KR" alt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vzťah firma -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koncový zákazník </a:t>
            </a:r>
            <a:endParaRPr lang="ko-KR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 obchodný vzťah medzi predajcom a koncovým zákazníkom, považovaný aj za maloobchodný predaj.</a:t>
            </a:r>
            <a:endParaRPr lang="ko-KR" alt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k-SK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ko-K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zťah</a:t>
            </a:r>
            <a:r>
              <a:rPr lang="en-US" altLang="ko-K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 -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zamestanec </a:t>
            </a:r>
            <a:endParaRPr lang="ko-KR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to nový variant EO, ktorý predstavuje transakcie v rámci spoločnosti používaním systému intranet.</a:t>
            </a:r>
            <a:endParaRPr lang="ko-KR" alt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 8"/>
          <p:cNvSpPr>
            <a:spLocks noGrp="1" noChangeArrowheads="1"/>
          </p:cNvSpPr>
          <p:nvPr>
            <p:ph type="title"/>
          </p:nvPr>
        </p:nvSpPr>
        <p:spPr>
          <a:xfrm>
            <a:off x="403473" y="-158462"/>
            <a:ext cx="8242934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rmAutofit fontScale="90000"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latin typeface="OCR A Extended" panose="02010509020102010303" pitchFamily="50" charset="0"/>
              </a:rPr>
              <a:t>Obchodné modely na internete</a:t>
            </a:r>
            <a:endParaRPr lang="ko-KR" altLang="en-US" sz="4000" b="1" dirty="0" smtClean="0">
              <a:latin typeface="OCR A Extended" panose="02010509020102010303" pitchFamily="50" charset="0"/>
            </a:endParaRPr>
          </a:p>
        </p:txBody>
      </p:sp>
      <p:sp>
        <p:nvSpPr>
          <p:cNvPr id="9" name="Rect 9"/>
          <p:cNvSpPr>
            <a:spLocks noGrp="1" noChangeArrowheads="1"/>
          </p:cNvSpPr>
          <p:nvPr>
            <p:ph idx="1"/>
          </p:nvPr>
        </p:nvSpPr>
        <p:spPr>
          <a:xfrm>
            <a:off x="475481" y="1131094"/>
            <a:ext cx="8242934" cy="5000327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Autofit/>
          </a:bodyPr>
          <a:lstStyle/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Virtuálna maloobchodná predajňa </a:t>
            </a:r>
            <a:r>
              <a:rPr lang="en-US" altLang="ko-K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(E-shop):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Základná charakteristika tohto modelu je sprístupnený katalóg výrokov a služieb na internetovej stránke. Predávajú sa tu hmotné (napr. kravata, pri ktorej bude názorný obrázok) a nehmotné (nie je potreba sa ich dotknúť) produkty. Ceny na internete sú nižšie, s prípadnými zľavami alebo bez dodatočných poplatkov napr. poštovné.</a:t>
            </a:r>
            <a:endParaRPr lang="ko-KR" alt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Virtuálny obchodný dom </a:t>
            </a:r>
            <a:r>
              <a:rPr lang="en-US" altLang="ko-K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(E-mall): </a:t>
            </a:r>
            <a:r>
              <a:rPr lang="en-US" altLang="ko-K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 spojenie viacerých virtuálnych predajní na jednom mieste. Obchodný dom musí mať zvučné meno, dobrú stratégiu, dobre riešený prístup do virtuálnej predajne.</a:t>
            </a:r>
            <a:endParaRPr lang="ko-KR" alt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verejné obstarávanie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(E-procurement): </a:t>
            </a:r>
            <a:r>
              <a:rPr lang="en-US" altLang="ko-K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tohto modelu môže patriť elektronické vyjednávanie a uzatváranie dohôd. Pri zohľadnení menších podnikov sa vytvárajú nákupné platformy alebo konzorciá na zvýhodnení podmienok od výrobcov.</a:t>
            </a:r>
            <a:endParaRPr lang="ko-KR" alt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aukcie</a:t>
            </a:r>
            <a:r>
              <a:rPr lang="en-US" altLang="ko-K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(E-aukcion):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Takto predávané produkty môžu byť z ponuky posledných výrobkov, z nadmerných zásob, alebo radu produktov, ktorých výroba sa ukončila.</a:t>
            </a:r>
            <a:endParaRPr lang="ko-KR" alt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Reklamné modely:</a:t>
            </a:r>
            <a:r>
              <a:rPr lang="en-US" altLang="ko-K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to modely umiestňovania reklamy na stránkach. Patria sem reklamné prúžky, často umiestnené na domovských stránkach alebo významné podstránky, stránky ponúkajúce výsledky vyhľadávania atď.</a:t>
            </a:r>
            <a:endParaRPr lang="ko-KR" altLang="en-US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 10"/>
          <p:cNvSpPr>
            <a:spLocks noGrp="1" noChangeArrowheads="1"/>
          </p:cNvSpPr>
          <p:nvPr>
            <p:ph type="title"/>
          </p:nvPr>
        </p:nvSpPr>
        <p:spPr>
          <a:xfrm>
            <a:off x="458470" y="274955"/>
            <a:ext cx="8242934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b="1" dirty="0" smtClean="0">
                <a:latin typeface="OCR A Extended" panose="02010509020102010303" pitchFamily="50" charset="0"/>
              </a:rPr>
              <a:t>Výhody elektronického obchodu</a:t>
            </a:r>
            <a:endParaRPr lang="ko-KR" altLang="en-US" sz="3600" b="1" dirty="0" smtClean="0">
              <a:latin typeface="OCR A Extended" panose="02010509020102010303" pitchFamily="50" charset="0"/>
            </a:endParaRPr>
          </a:p>
        </p:txBody>
      </p:sp>
      <p:sp>
        <p:nvSpPr>
          <p:cNvPr id="11" name="Rect 11"/>
          <p:cNvSpPr>
            <a:spLocks noGrp="1" noChangeArrowheads="1"/>
          </p:cNvSpPr>
          <p:nvPr>
            <p:ph idx="1"/>
          </p:nvPr>
        </p:nvSpPr>
        <p:spPr>
          <a:xfrm>
            <a:off x="458470" y="1603375"/>
            <a:ext cx="8242934" cy="453390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Autofit/>
          </a:bodyPr>
          <a:lstStyle/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 potencionálneho zákazníka je možnosť nakupovania priamo cez počítač, s ktorým pracuje v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domácnosti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yberie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výrobok a môže ho zaplatiť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cez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účet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jednoduchá a rýchla manipulácia s cenami a samotným sortimentom z pohľadu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prevádzkovateľa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obchodu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uľahčenie odberateľom objednávať tovar, ktorého cena je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stanovená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rôzne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platobný styk je založený na dôvere a nakupovanie nie je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časovo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obmedzené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tovar je lacnejší tým, že nie je umiestnený v predajni, ale na sklade, preto nevznikajú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skladovacie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508000">
              <a:lnSpc>
                <a:spcPct val="104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rýchlosť – elektronické zásielky sú doručené do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niekoľkých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hodín</a:t>
            </a:r>
            <a:r>
              <a:rPr lang="sk-SK" altLang="ko-K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o-K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 12"/>
          <p:cNvSpPr>
            <a:spLocks noGrp="1" noChangeArrowheads="1"/>
          </p:cNvSpPr>
          <p:nvPr>
            <p:ph type="title"/>
          </p:nvPr>
        </p:nvSpPr>
        <p:spPr>
          <a:xfrm>
            <a:off x="458470" y="274955"/>
            <a:ext cx="8242934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1" dirty="0" smtClean="0">
                <a:latin typeface="OCR A Extended" panose="02010509020102010303" pitchFamily="50" charset="0"/>
              </a:rPr>
              <a:t>Nevýhody elektronického obchodu</a:t>
            </a:r>
            <a:endParaRPr lang="ko-KR" altLang="en-US" sz="3200" b="1" dirty="0" smtClean="0">
              <a:latin typeface="OCR A Extended" panose="02010509020102010303" pitchFamily="50" charset="0"/>
            </a:endParaRPr>
          </a:p>
        </p:txBody>
      </p:sp>
      <p:sp>
        <p:nvSpPr>
          <p:cNvPr id="13" name="Rect 13"/>
          <p:cNvSpPr>
            <a:spLocks noGrp="1" noChangeArrowheads="1"/>
          </p:cNvSpPr>
          <p:nvPr>
            <p:ph idx="1"/>
          </p:nvPr>
        </p:nvSpPr>
        <p:spPr>
          <a:xfrm>
            <a:off x="458470" y="1603375"/>
            <a:ext cx="8242934" cy="453390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rmAutofit/>
          </a:bodyPr>
          <a:lstStyle/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zákazník nevidí tovar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nákupom</a:t>
            </a:r>
            <a:r>
              <a:rPr lang="sk-SK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niektorí predajcovia nedodržia dodacie podmienky alebo tovar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vôbec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nepríde</a:t>
            </a:r>
            <a:r>
              <a:rPr lang="sk-SK" altLang="ko-K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nie všetky produkty sa predávajú rovnako. EO je viac úspešný s predajom nízkodotykového tovaru ako CD, knihy a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sk-SK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predaj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nelegálneho</a:t>
            </a:r>
            <a:r>
              <a:rPr lang="en-US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Softwaru</a:t>
            </a:r>
            <a:r>
              <a:rPr lang="sk-SK" altLang="ko-K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 14"/>
          <p:cNvSpPr>
            <a:spLocks noGrp="1" noChangeArrowheads="1"/>
          </p:cNvSpPr>
          <p:nvPr>
            <p:ph type="title"/>
          </p:nvPr>
        </p:nvSpPr>
        <p:spPr>
          <a:xfrm>
            <a:off x="259457" y="57562"/>
            <a:ext cx="8242934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1" dirty="0" smtClean="0">
                <a:latin typeface="OCR A Extended" panose="02010509020102010303" pitchFamily="50" charset="0"/>
              </a:rPr>
              <a:t>Elektronický obchod a podnikanie</a:t>
            </a:r>
            <a:endParaRPr lang="ko-KR" altLang="en-US" sz="3200" b="1" dirty="0" smtClean="0">
              <a:latin typeface="OCR A Extended" panose="02010509020102010303" pitchFamily="50" charset="0"/>
            </a:endParaRPr>
          </a:p>
        </p:txBody>
      </p:sp>
      <p:sp>
        <p:nvSpPr>
          <p:cNvPr id="15" name="Rect 15"/>
          <p:cNvSpPr>
            <a:spLocks noGrp="1" noChangeArrowheads="1"/>
          </p:cNvSpPr>
          <p:nvPr>
            <p:ph idx="1"/>
          </p:nvPr>
        </p:nvSpPr>
        <p:spPr>
          <a:xfrm>
            <a:off x="428934" y="1203102"/>
            <a:ext cx="8242934" cy="453390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obchod má veľký vplyv na budúce obchodné vzťahy, na tvorbu a uplatňovanie obchodnej politiky v domácom aj medzinárodnom obchode. 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základným prednostiam elektronického obchodu a podnikania patrí najmä:</a:t>
            </a:r>
            <a:endParaRPr lang="ko-KR" alt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zvýšenie konkurencieschopnosti komerčných subjektov, najmä v dôsledku minimalizácie nákladov vysokej rýchlosti a efektívnosti uskutočňovaných obchodných a výrobných operácií,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možnosť interaktívnej komunikácie neobmedzenej ani časom, ani miestom (globalizácia obchodu),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rozšírenie ponuky a dopytu po výrobkoch a službách a posilnenie hospodárskej súťaže,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zapojenie sa do medzinárodnej deľby práce a do medzinárodných obchodných procesov,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možnosť tvorby nových produktov a služieb v elektronickom prostredí,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rozvoj nových technológií a služieb súvisiacich s plošnou penetráciou elektronického obcho­du.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Vďaka vyššie uvedeným atribútom umožňuje elektronický obchod aj malým a stredným podnikom úspešne pôsobiť na globálnom trhu. </a:t>
            </a:r>
            <a:endParaRPr lang="ko-KR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 16"/>
          <p:cNvSpPr>
            <a:spLocks noGrp="1" noChangeArrowheads="1"/>
          </p:cNvSpPr>
          <p:nvPr>
            <p:ph type="title"/>
          </p:nvPr>
        </p:nvSpPr>
        <p:spPr>
          <a:xfrm>
            <a:off x="259457" y="266998"/>
            <a:ext cx="8568952" cy="1145540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ctr">
            <a:normAutofit/>
          </a:bodyPr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1" dirty="0" smtClean="0">
                <a:latin typeface="OCR A Extended" panose="02010509020102010303" pitchFamily="50" charset="0"/>
              </a:rPr>
              <a:t>Postup pri nakupovaní cez internet</a:t>
            </a:r>
            <a:endParaRPr lang="ko-KR" altLang="en-US" sz="3200" b="1" dirty="0" smtClean="0">
              <a:latin typeface="OCR A Extended" panose="02010509020102010303" pitchFamily="50" charset="0"/>
            </a:endParaRPr>
          </a:p>
        </p:txBody>
      </p:sp>
      <p:sp>
        <p:nvSpPr>
          <p:cNvPr id="17" name="Rect 17"/>
          <p:cNvSpPr>
            <a:spLocks noGrp="1" noChangeArrowheads="1"/>
          </p:cNvSpPr>
          <p:nvPr>
            <p:ph idx="1"/>
          </p:nvPr>
        </p:nvSpPr>
        <p:spPr>
          <a:xfrm>
            <a:off x="422466" y="1347118"/>
            <a:ext cx="8242934" cy="5112568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rmAutofit/>
          </a:bodyPr>
          <a:lstStyle/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Prvým krokom je vyhľadanie virtuálneho obchodu napr. prostredníctvom reklám na web stránkach.</a:t>
            </a:r>
            <a:endParaRPr lang="ko-KR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dôležité mať konkrétnu predstavu, o aký druh tovaru má ísť. </a:t>
            </a:r>
            <a:endParaRPr lang="ko-KR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Prínosné je vyhľadanie si viacerých predajcov s podobným tovarom. Porovnávaním máme možnosť si vybrať ten tovar, ktorý je pre nás najvýhodnejší.</a:t>
            </a:r>
            <a:endParaRPr lang="ko-KR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 vybratí virt. obchodu je potrebné si prečítať podmienky súvisiace s nákupom (napr. dodacie a platobné </a:t>
            </a:r>
            <a:r>
              <a:rPr lang="en-US" altLang="ko-KR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podmienky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k-SK" altLang="ko-K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Ponuka jednotlivých produktov býva rozčlenená do podskupín. </a:t>
            </a:r>
            <a:endParaRPr lang="sk-SK" altLang="ko-K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 nejasností je možné e-mailom požiadať o zaslanie podrobnejšej informácie o </a:t>
            </a:r>
            <a:r>
              <a:rPr lang="en-US" altLang="ko-KR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produkte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altLang="ko-K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Vybraný produkt presunieme do virtuálneho nákupného košíka, v ktorom sa zhromažďujú údaje o vybranom tovare a jeho </a:t>
            </a:r>
            <a:r>
              <a:rPr lang="en-US" altLang="ko-KR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cene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altLang="ko-KR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uskutočneniu nákupu je potrebné si vybrať vo virtuálnom košíku možnosť objednať tovar.</a:t>
            </a:r>
            <a:endParaRPr lang="ko-KR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 18"/>
          <p:cNvSpPr>
            <a:spLocks noGrp="1" noChangeArrowheads="1"/>
          </p:cNvSpPr>
          <p:nvPr>
            <p:ph idx="1"/>
          </p:nvPr>
        </p:nvSpPr>
        <p:spPr>
          <a:xfrm>
            <a:off x="547489" y="699046"/>
            <a:ext cx="8242934" cy="5616624"/>
          </a:xfrm>
          <a:prstGeom prst="rect">
            <a:avLst/>
          </a:prstGeom>
          <a:ln w="0" cap="flat" cmpd="sng">
            <a:noFill/>
            <a:prstDash/>
            <a:miter lim="800000"/>
          </a:ln>
        </p:spPr>
        <p:txBody>
          <a:bodyPr wrap="square" lIns="91440" tIns="45720" rIns="91440" bIns="45720" anchor="t">
            <a:noAutofit/>
          </a:bodyPr>
          <a:lstStyle/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ko-KR" sz="3200" dirty="0" smtClean="0">
                <a:latin typeface="Gabriola" panose="04040605051002020D02" pitchFamily="82" charset="0"/>
              </a:rPr>
              <a:t>Dôležitým krokom EO je registrácia, kde zákazník zadáva svoju adresu, určuje si spôsob platby a spôsob dodania. Počas vyplňovania týchto údajov musíme ešte vyznačením súhlasu potvrdiť, že akceptujeme obchodné podmienky, </a:t>
            </a:r>
            <a:r>
              <a:rPr lang="en-US" altLang="ko-KR" sz="3200" dirty="0" err="1" smtClean="0">
                <a:latin typeface="Gabriola" panose="04040605051002020D02" pitchFamily="82" charset="0"/>
              </a:rPr>
              <a:t>ktoré</a:t>
            </a:r>
            <a:r>
              <a:rPr lang="en-US" altLang="ko-KR" sz="3200" dirty="0" smtClean="0">
                <a:latin typeface="Gabriola" panose="04040605051002020D02" pitchFamily="82" charset="0"/>
              </a:rPr>
              <a:t> </a:t>
            </a:r>
            <a:r>
              <a:rPr lang="en-US" altLang="ko-KR" sz="3200" dirty="0" err="1" smtClean="0">
                <a:latin typeface="Gabriola" panose="04040605051002020D02" pitchFamily="82" charset="0"/>
              </a:rPr>
              <a:t>stanovil</a:t>
            </a:r>
            <a:endParaRPr lang="sk-SK" altLang="ko-KR" sz="3200" dirty="0" smtClean="0">
              <a:latin typeface="Gabriola" panose="04040605051002020D02" pitchFamily="82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latin typeface="Gabriola" panose="04040605051002020D02" pitchFamily="82" charset="0"/>
              </a:rPr>
              <a:t> </a:t>
            </a:r>
            <a:r>
              <a:rPr lang="en-US" altLang="ko-KR" sz="3200" dirty="0" smtClean="0">
                <a:latin typeface="Gabriola" panose="04040605051002020D02" pitchFamily="82" charset="0"/>
              </a:rPr>
              <a:t>e-</a:t>
            </a:r>
            <a:r>
              <a:rPr lang="en-US" altLang="ko-KR" sz="3200" dirty="0" err="1" smtClean="0">
                <a:latin typeface="Gabriola" panose="04040605051002020D02" pitchFamily="82" charset="0"/>
              </a:rPr>
              <a:t>obchod</a:t>
            </a:r>
            <a:r>
              <a:rPr lang="en-US" altLang="ko-KR" sz="3200" dirty="0" smtClean="0">
                <a:latin typeface="Gabriola" panose="04040605051002020D02" pitchFamily="82" charset="0"/>
              </a:rPr>
              <a:t>.</a:t>
            </a:r>
            <a:endParaRPr lang="sk-SK" altLang="ko-KR" sz="3200" dirty="0" smtClean="0">
              <a:latin typeface="Gabriola" panose="04040605051002020D02" pitchFamily="82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dirty="0" smtClean="0">
              <a:latin typeface="Gabriola" panose="04040605051002020D02" pitchFamily="82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latin typeface="Gabriola" panose="04040605051002020D02" pitchFamily="82" charset="0"/>
              </a:rPr>
              <a:t> Po odoslaní objednávky nás pracovníci elektronického obchodu kontaktujú, aby si potvrdili, že objednávka je skutočná. Potom už len treba čakať, kedy bude zásielka dodaná a či nie je poškodená. Je možná prípadná reklamácia.</a:t>
            </a:r>
            <a:endParaRPr lang="ko-KR" altLang="en-US" sz="3200" dirty="0" smtClean="0">
              <a:latin typeface="Gabriola" panose="04040605051002020D02" pitchFamily="82" charset="0"/>
            </a:endParaRPr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ý">
  <a:themeElements>
    <a:clrScheme name="Nebeský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Nebeský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ský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TM03457452[[fn=Nadpozemské]]</Template>
  <TotalTime>30</TotalTime>
  <Pages>10</Pages>
  <Words>864</Words>
  <Characters>0</Characters>
  <Application>Microsoft Office PowerPoint</Application>
  <DocSecurity>0</DocSecurity>
  <PresentationFormat>Vlastná</PresentationFormat>
  <Lines>0</Lines>
  <Paragraphs>81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22" baseType="lpstr">
      <vt:lpstr>굴림</vt:lpstr>
      <vt:lpstr>맑은 고딕</vt:lpstr>
      <vt:lpstr>Agency FB</vt:lpstr>
      <vt:lpstr>Arial</vt:lpstr>
      <vt:lpstr>Calibri</vt:lpstr>
      <vt:lpstr>Calibri Light</vt:lpstr>
      <vt:lpstr>Courier New</vt:lpstr>
      <vt:lpstr>Gabriola</vt:lpstr>
      <vt:lpstr>OCR A Extended</vt:lpstr>
      <vt:lpstr>Times New Roman</vt:lpstr>
      <vt:lpstr>Wingdings</vt:lpstr>
      <vt:lpstr>Nebeský</vt:lpstr>
      <vt:lpstr>E-commerce </vt:lpstr>
      <vt:lpstr>Elektronické obchodovanie</vt:lpstr>
      <vt:lpstr>Vzťahy elektronického obchodu</vt:lpstr>
      <vt:lpstr>Obchodné modely na internete</vt:lpstr>
      <vt:lpstr>Výhody elektronického obchodu</vt:lpstr>
      <vt:lpstr>Nevýhody elektronického obchodu</vt:lpstr>
      <vt:lpstr>Elektronický obchod a podnikanie</vt:lpstr>
      <vt:lpstr>Postup pri nakupovaní cez internet</vt:lpstr>
      <vt:lpstr>Prezentácia programu PowerPoint</vt:lpstr>
      <vt:lpstr>Použitá literatúra: http://referaty.aktuality.sk/elektronicky-obchod/referat-20800 https://sk.wikipedia.org/wiki/E-commerce https://www.slsp.sk/sk/biznis/ucty-a-transakcie/prijimanie-platieb-kat/e-commerce    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</dc:title>
  <cp:lastModifiedBy>Paťka</cp:lastModifiedBy>
  <cp:revision>7</cp:revision>
  <dcterms:modified xsi:type="dcterms:W3CDTF">2016-01-21T22:59:56Z</dcterms:modified>
</cp:coreProperties>
</file>