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5" r:id="rId8"/>
    <p:sldId id="261" r:id="rId9"/>
    <p:sldId id="264" r:id="rId10"/>
    <p:sldId id="259" r:id="rId11"/>
    <p:sldId id="267" r:id="rId12"/>
    <p:sldId id="271" r:id="rId13"/>
    <p:sldId id="270" r:id="rId14"/>
    <p:sldId id="269" r:id="rId15"/>
    <p:sldId id="268" r:id="rId16"/>
    <p:sldId id="266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40BC40-E676-4678-8745-C81F08D576E2}" type="datetimeFigureOut">
              <a:rPr lang="sk-SK" smtClean="0"/>
              <a:t>11. 2. 2016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BE5D267-5CB4-4B54-865B-C7357C7BCD3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eferaty.atlas.sk/odborne-humanitne/ekonomia/33873/e---learning" TargetMode="External"/><Relationship Id="rId2" Type="http://schemas.openxmlformats.org/officeDocument/2006/relationships/hyperlink" Target="https://cs.wikipedia.org/wiki/E-learni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E-learning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Šimon Mesarč, 3.A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167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nevýhody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100628"/>
            <a:ext cx="7588324" cy="3912548"/>
          </a:xfrm>
        </p:spPr>
        <p:txBody>
          <a:bodyPr>
            <a:normAutofit lnSpcReduction="10000"/>
          </a:bodyPr>
          <a:lstStyle/>
          <a:p>
            <a:r>
              <a:rPr lang="sk-SK" sz="2400" b="0" dirty="0">
                <a:solidFill>
                  <a:srgbClr val="FFC000"/>
                </a:solidFill>
              </a:rPr>
              <a:t>Technické a technologické problémy, ktoré môžu odradiť študentov a skomplikovať prácu učiteľov/tútorov:</a:t>
            </a:r>
          </a:p>
          <a:p>
            <a:r>
              <a:rPr lang="sk-SK" sz="2400" b="0" dirty="0"/>
              <a:t>Problémy so základným vybavením - študenti nie vždy majú vhodný počítač</a:t>
            </a:r>
          </a:p>
          <a:p>
            <a:r>
              <a:rPr lang="sk-SK" sz="2400" b="0" dirty="0"/>
              <a:t>Problémy s pripojením, preťažené linky</a:t>
            </a:r>
          </a:p>
          <a:p>
            <a:r>
              <a:rPr lang="sk-SK" sz="2400" b="0" dirty="0"/>
              <a:t>Nedostatočný výkon siete na prenos multimediálnych študijných materiálov</a:t>
            </a:r>
          </a:p>
          <a:p>
            <a:r>
              <a:rPr lang="sk-SK" sz="2400" b="0" dirty="0"/>
              <a:t>Vysoké náklady na pripojenie alebo vyžívanie telefonickej linky na pripojenie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1645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On-line e-learning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100628"/>
            <a:ext cx="7588324" cy="4056564"/>
          </a:xfrm>
        </p:spPr>
        <p:txBody>
          <a:bodyPr>
            <a:normAutofit lnSpcReduction="10000"/>
          </a:bodyPr>
          <a:lstStyle/>
          <a:p>
            <a:r>
              <a:rPr lang="sk-SK" sz="2400" b="0" dirty="0">
                <a:solidFill>
                  <a:srgbClr val="FFC000"/>
                </a:solidFill>
              </a:rPr>
              <a:t>výučba zabezpečovaná Webovými alebo Internetovými technológiami a poskytovaná v komplexnejšom virtuálnom prostredí, ktoré študentom,  učiteľom, tútorom, manažérom a administrátorom ponúka:</a:t>
            </a:r>
          </a:p>
          <a:p>
            <a:r>
              <a:rPr lang="sk-SK" sz="2400" b="0" dirty="0"/>
              <a:t>Štúdium cez interaktívne študijné materiály,</a:t>
            </a:r>
          </a:p>
          <a:p>
            <a:r>
              <a:rPr lang="sk-SK" sz="2400" b="0" dirty="0"/>
              <a:t>Komunikácie so </a:t>
            </a:r>
            <a:r>
              <a:rPr lang="sk-SK" sz="2400" b="0" dirty="0" smtClean="0"/>
              <a:t>spolužiakmi a učiteľmi</a:t>
            </a:r>
          </a:p>
          <a:p>
            <a:r>
              <a:rPr lang="sk-SK" sz="2400" b="0" dirty="0" smtClean="0"/>
              <a:t>Hodnotenia </a:t>
            </a:r>
            <a:r>
              <a:rPr lang="sk-SK" sz="2400" b="0" dirty="0"/>
              <a:t>študentov</a:t>
            </a:r>
          </a:p>
          <a:p>
            <a:r>
              <a:rPr lang="sk-SK" sz="2400" b="0" dirty="0"/>
              <a:t>Monitorovania práce študentov  </a:t>
            </a:r>
          </a:p>
          <a:p>
            <a:r>
              <a:rPr lang="sk-SK" sz="2400" b="0" dirty="0"/>
              <a:t>Manažment a administráciu výučby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7639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CBT - computer-based training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0" dirty="0">
                <a:solidFill>
                  <a:srgbClr val="FFC000"/>
                </a:solidFill>
              </a:rPr>
              <a:t>počítačom podporované vzdelávanie</a:t>
            </a:r>
            <a:r>
              <a:rPr lang="sk-SK" sz="2400" b="0" dirty="0"/>
              <a:t>: </a:t>
            </a:r>
            <a:endParaRPr lang="sk-SK" sz="2400" b="0" dirty="0" smtClean="0"/>
          </a:p>
          <a:p>
            <a:r>
              <a:rPr lang="sk-SK" sz="2400" b="0" dirty="0" smtClean="0"/>
              <a:t>súhrnný </a:t>
            </a:r>
            <a:r>
              <a:rPr lang="sk-SK" sz="2400" b="0" dirty="0"/>
              <a:t>pojem pre výučbu, kde sa využívajú počítače na vlastnú výučbu, napr. kurzy na CD ROM a nevyžaduje si pripojenie na Internet. </a:t>
            </a:r>
          </a:p>
          <a:p>
            <a:endParaRPr lang="sk-SK" b="0" dirty="0"/>
          </a:p>
        </p:txBody>
      </p:sp>
    </p:spTree>
    <p:extLst>
      <p:ext uri="{BB962C8B-B14F-4D97-AF65-F5344CB8AC3E}">
        <p14:creationId xmlns:p14="http://schemas.microsoft.com/office/powerpoint/2010/main" val="3876992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M-learning -mobile learning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0" dirty="0">
                <a:solidFill>
                  <a:srgbClr val="FFC000"/>
                </a:solidFill>
              </a:rPr>
              <a:t>mVzdelávanie: </a:t>
            </a:r>
            <a:endParaRPr lang="sk-SK" sz="2400" b="0" dirty="0" smtClean="0">
              <a:solidFill>
                <a:srgbClr val="FFC000"/>
              </a:solidFill>
            </a:endParaRPr>
          </a:p>
          <a:p>
            <a:r>
              <a:rPr lang="sk-SK" sz="2400" b="0" dirty="0" smtClean="0"/>
              <a:t>Vzdelávanie </a:t>
            </a:r>
            <a:r>
              <a:rPr lang="sk-SK" sz="2400" b="0" dirty="0"/>
              <a:t>pomocou bezdrôtových zariadení, ako sú mobilné telefóny, laptopy a pod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3687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b="0" dirty="0"/>
              <a:t>Budovanie </a:t>
            </a:r>
            <a:r>
              <a:rPr lang="sk-SK" sz="2400" b="0" dirty="0">
                <a:solidFill>
                  <a:srgbClr val="FFC000"/>
                </a:solidFill>
              </a:rPr>
              <a:t>"On-Line" </a:t>
            </a:r>
            <a:r>
              <a:rPr lang="sk-SK" sz="2400" b="0" dirty="0"/>
              <a:t>vzdelávania je proces ekonomicky, organizačne a legislatívne náročný. Umožňuje splniť ciele ako napr.: zaviesť do praxe celoživotné vzdelávanie, efektívnejšie využiť narastajúci sa rozsah poznatkov, zvýšenie produktivity vzdelávania a vzdelávania sa, zmena kvality výučby, lepšie reagovať na zmeny požiadaviek, integrovať do procesu vzdelávania narastajúce počty študentov a uspieť v narastajúcej konkurencii vzdelávacích inštitúcií.</a:t>
            </a:r>
          </a:p>
        </p:txBody>
      </p:sp>
    </p:spTree>
    <p:extLst>
      <p:ext uri="{BB962C8B-B14F-4D97-AF65-F5344CB8AC3E}">
        <p14:creationId xmlns:p14="http://schemas.microsoft.com/office/powerpoint/2010/main" val="1094180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cs.wikipedia.org/wiki/E-learning</a:t>
            </a:r>
            <a:endParaRPr lang="sk-SK" dirty="0" smtClean="0"/>
          </a:p>
          <a:p>
            <a:r>
              <a:rPr lang="sk-SK" dirty="0">
                <a:hlinkClick r:id="rId3"/>
              </a:rPr>
              <a:t>http://referaty.atlas.sk/odborne-humanitne/ekonomia/33873/e---</a:t>
            </a:r>
            <a:r>
              <a:rPr lang="sk-SK" dirty="0" smtClean="0">
                <a:hlinkClick r:id="rId3"/>
              </a:rPr>
              <a:t>learning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5492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44408" cy="2520280"/>
          </a:xfrm>
        </p:spPr>
        <p:txBody>
          <a:bodyPr/>
          <a:lstStyle/>
          <a:p>
            <a:r>
              <a:rPr lang="sk-SK" sz="4800" dirty="0" smtClean="0"/>
              <a:t>Ďakujem za pozornosť </a:t>
            </a:r>
            <a:r>
              <a:rPr lang="sk-SK" sz="4800" dirty="0" smtClean="0">
                <a:sym typeface="Wingdings" pitchFamily="2" charset="2"/>
              </a:rPr>
              <a:t>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16216" y="4581128"/>
            <a:ext cx="7520940" cy="3579849"/>
          </a:xfrm>
        </p:spPr>
        <p:txBody>
          <a:bodyPr/>
          <a:lstStyle/>
          <a:p>
            <a:r>
              <a:rPr lang="sk-SK" dirty="0" smtClean="0"/>
              <a:t>Šimon Mesarč, 3.A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800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E-Learning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0" dirty="0">
                <a:latin typeface="+mj-lt"/>
              </a:rPr>
              <a:t>Definícií e-learningu je veľa</a:t>
            </a:r>
          </a:p>
          <a:p>
            <a:r>
              <a:rPr lang="sk-SK" sz="2400" b="0" dirty="0">
                <a:solidFill>
                  <a:srgbClr val="FFC000"/>
                </a:solidFill>
                <a:latin typeface="+mj-lt"/>
              </a:rPr>
              <a:t>Ani jedna </a:t>
            </a:r>
            <a:r>
              <a:rPr lang="sk-SK" sz="2400" b="0" dirty="0">
                <a:latin typeface="+mj-lt"/>
              </a:rPr>
              <a:t>z nich nie je úplne výstižná a presná </a:t>
            </a:r>
          </a:p>
          <a:p>
            <a:r>
              <a:rPr lang="sk-SK" sz="2400" b="0" dirty="0">
                <a:latin typeface="+mj-lt"/>
              </a:rPr>
              <a:t>E-Learning je aplikácia informačných technológií pri vývoji, distribúcii a riadení vzdelávania. (Jan Pejša)</a:t>
            </a:r>
          </a:p>
          <a:p>
            <a:r>
              <a:rPr lang="sk-SK" sz="2400" b="0" dirty="0">
                <a:latin typeface="+mj-lt"/>
              </a:rPr>
              <a:t>E-learning je výučba alebo vzdelávanie poskytované s využitím elektronických prostriedkov. </a:t>
            </a:r>
            <a:r>
              <a:rPr lang="sk-SK" sz="2400" b="0" dirty="0" smtClean="0">
                <a:latin typeface="+mj-lt"/>
              </a:rPr>
              <a:t>(</a:t>
            </a:r>
            <a:r>
              <a:rPr lang="sk-SK" sz="2400" b="0" dirty="0">
                <a:latin typeface="+mj-lt"/>
              </a:rPr>
              <a:t>Derek Stockley)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944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579849"/>
          </a:xfrm>
        </p:spPr>
        <p:txBody>
          <a:bodyPr>
            <a:normAutofit/>
          </a:bodyPr>
          <a:lstStyle/>
          <a:p>
            <a:r>
              <a:rPr lang="cs-CZ" sz="2400" b="0" dirty="0"/>
              <a:t>E-learning môžeme charakterizovať ako </a:t>
            </a:r>
            <a:r>
              <a:rPr lang="cs-CZ" sz="2400" b="0" dirty="0">
                <a:solidFill>
                  <a:srgbClr val="FFC000"/>
                </a:solidFill>
              </a:rPr>
              <a:t>najmodernejší</a:t>
            </a:r>
            <a:r>
              <a:rPr lang="cs-CZ" sz="2400" b="0" dirty="0"/>
              <a:t> spôsob multimediálnej výuky na báze internetu. Ponúka široké možnosti uplatnenia a vyznačuje sa kreativitou.</a:t>
            </a:r>
            <a:endParaRPr lang="sk-SK" sz="2400" b="0" dirty="0"/>
          </a:p>
          <a:p>
            <a:r>
              <a:rPr lang="sk-SK" sz="2400" b="0" dirty="0"/>
              <a:t>Je to  elektronické vzdelávanie, ktoré využíva počítačovú sieť na realizáciu, interakciu alebo podporu výučby</a:t>
            </a:r>
            <a:r>
              <a:rPr lang="sk-SK" sz="2400" b="0" dirty="0" smtClean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503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0" dirty="0"/>
              <a:t>E-learning </a:t>
            </a:r>
            <a:r>
              <a:rPr lang="sk-SK" sz="2400" b="0" dirty="0">
                <a:solidFill>
                  <a:srgbClr val="FFC000"/>
                </a:solidFill>
              </a:rPr>
              <a:t>nenahradzuje</a:t>
            </a:r>
            <a:r>
              <a:rPr lang="sk-SK" sz="2400" b="0" dirty="0"/>
              <a:t> klasické triedy, ale ich pozdvihuje na vyššiu úroveň, využívajúc výhody nového obsahu a distribučných technológií na umožnenie vzdelávania.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944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E-learningu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913761" cy="412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71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Výhody E-Learningu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100628"/>
            <a:ext cx="7588324" cy="4128572"/>
          </a:xfrm>
        </p:spPr>
        <p:txBody>
          <a:bodyPr>
            <a:normAutofit lnSpcReduction="10000"/>
          </a:bodyPr>
          <a:lstStyle/>
          <a:p>
            <a:r>
              <a:rPr lang="sk-SK" sz="2400" b="0" dirty="0"/>
              <a:t>Podporuje interakciu medzi študentmi a </a:t>
            </a:r>
            <a:r>
              <a:rPr lang="sk-SK" sz="2400" b="0" dirty="0" smtClean="0"/>
              <a:t>učiteľmi.</a:t>
            </a:r>
          </a:p>
          <a:p>
            <a:r>
              <a:rPr lang="sk-SK" sz="2400" b="0" dirty="0" smtClean="0"/>
              <a:t>Dokáže </a:t>
            </a:r>
            <a:r>
              <a:rPr lang="sk-SK" sz="2400" b="0" dirty="0"/>
              <a:t>vyhovieť študentom s rôznymi učebnými štýlmi </a:t>
            </a:r>
          </a:p>
          <a:p>
            <a:r>
              <a:rPr lang="sk-SK" sz="2400" b="0" dirty="0"/>
              <a:t>Prináša možnosť študovať vlastným tempom – rýchlosťou, ktorá vyhovuje danému študentovi. </a:t>
            </a:r>
            <a:endParaRPr lang="sk-SK" sz="2400" b="0" dirty="0" smtClean="0"/>
          </a:p>
          <a:p>
            <a:r>
              <a:rPr lang="sk-SK" sz="2400" b="0" dirty="0"/>
              <a:t>Umožňuje študovať kedykoľvek a kdekoľvek – do veľkej miery odstraňuje závislosť na mieste a čase.</a:t>
            </a:r>
          </a:p>
          <a:p>
            <a:r>
              <a:rPr lang="sk-SK" sz="2400" b="0" dirty="0"/>
              <a:t>Znižuje náklady a čas na cestovanie.</a:t>
            </a:r>
          </a:p>
          <a:p>
            <a:r>
              <a:rPr lang="sk-SK" sz="2400" b="0" dirty="0" smtClean="0"/>
              <a:t>Podporuje </a:t>
            </a:r>
            <a:r>
              <a:rPr lang="sk-SK" sz="2400" b="0" dirty="0"/>
              <a:t>rozvoj počítačových zručností a schopností vyhľadávať a triediť informácie.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366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výhody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908720"/>
            <a:ext cx="7660332" cy="4128572"/>
          </a:xfrm>
        </p:spPr>
        <p:txBody>
          <a:bodyPr>
            <a:normAutofit lnSpcReduction="10000"/>
          </a:bodyPr>
          <a:lstStyle/>
          <a:p>
            <a:r>
              <a:rPr lang="sk-SK" sz="2400" b="0" dirty="0"/>
              <a:t>•	poskytuje možnosti vytvárania nielen textových stránok, ale aj prezentácií vo forme multimediálnych kurzov. Tie umožňujú študovanú látku absorbovať rýchlejšie a lepšie, ako klasická forma výkladu textového, či grafického spracovania. </a:t>
            </a:r>
            <a:endParaRPr lang="sk-SK" sz="2400" b="0" dirty="0" smtClean="0"/>
          </a:p>
          <a:p>
            <a:r>
              <a:rPr lang="sk-SK" sz="2400" b="0" dirty="0" smtClean="0"/>
              <a:t>•</a:t>
            </a:r>
            <a:r>
              <a:rPr lang="sk-SK" sz="2400" b="0" dirty="0"/>
              <a:t>	neustála komunikácia, spätná väzba so školiteľmi.</a:t>
            </a:r>
          </a:p>
          <a:p>
            <a:r>
              <a:rPr lang="sk-SK" sz="2400" b="0" dirty="0" smtClean="0"/>
              <a:t>•</a:t>
            </a:r>
            <a:r>
              <a:rPr lang="sk-SK" sz="2400" b="0" dirty="0"/>
              <a:t>	informácie sa dostanú k prijímateľom vo chvíli, kedy ich potrebujú, pričom záleží iba na nich, kedy a koľko času im budú venovať.</a:t>
            </a:r>
          </a:p>
          <a:p>
            <a:r>
              <a:rPr lang="sk-SK" sz="2400" b="0" dirty="0" smtClean="0"/>
              <a:t>•</a:t>
            </a:r>
            <a:r>
              <a:rPr lang="sk-SK" sz="2400" b="0" dirty="0"/>
              <a:t>	 priame odkazy zo štúdijných materiálov na informačné zdroje internetu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880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Nevýhody e-learningu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0" dirty="0">
                <a:solidFill>
                  <a:srgbClr val="FFC000"/>
                </a:solidFill>
              </a:rPr>
              <a:t>Vysoké vstupné </a:t>
            </a:r>
            <a:r>
              <a:rPr lang="sk-SK" sz="2400" b="0" dirty="0" smtClean="0">
                <a:solidFill>
                  <a:srgbClr val="FFC000"/>
                </a:solidFill>
              </a:rPr>
              <a:t>investície</a:t>
            </a:r>
          </a:p>
          <a:p>
            <a:r>
              <a:rPr lang="sk-SK" sz="2400" b="0" dirty="0">
                <a:solidFill>
                  <a:srgbClr val="FFC000"/>
                </a:solidFill>
              </a:rPr>
              <a:t>Nevyhnutnosť vyškoliť personál </a:t>
            </a:r>
            <a:r>
              <a:rPr lang="sk-SK" sz="2400" b="0" dirty="0" smtClean="0">
                <a:solidFill>
                  <a:srgbClr val="FFC000"/>
                </a:solidFill>
              </a:rPr>
              <a:t>školy</a:t>
            </a:r>
          </a:p>
          <a:p>
            <a:r>
              <a:rPr lang="sk-SK" sz="2400" b="0" dirty="0">
                <a:solidFill>
                  <a:srgbClr val="FFC000"/>
                </a:solidFill>
              </a:rPr>
              <a:t>Technofóbia</a:t>
            </a:r>
            <a:r>
              <a:rPr lang="sk-SK" sz="2400" b="0" dirty="0"/>
              <a:t> alebo nedostatočné počítačové zručnosti – pre štúdium v </a:t>
            </a:r>
            <a:r>
              <a:rPr lang="sk-SK" sz="2400" b="0" dirty="0" smtClean="0"/>
              <a:t>eLearningovom </a:t>
            </a:r>
            <a:r>
              <a:rPr lang="sk-SK" sz="2400" b="0" dirty="0"/>
              <a:t>vzdelávacom programe je potrebné študentov vopred naučiť ako používať napr.  operačný systém Windows, Internet, prehliadače a pod.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139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nevýhody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b="0" dirty="0">
                <a:solidFill>
                  <a:srgbClr val="FFC000"/>
                </a:solidFill>
              </a:rPr>
              <a:t>Kultúrne a psychologické problémy</a:t>
            </a:r>
            <a:r>
              <a:rPr lang="sk-SK" sz="2400" b="0" dirty="0"/>
              <a:t>:</a:t>
            </a:r>
          </a:p>
          <a:p>
            <a:r>
              <a:rPr lang="sk-SK" sz="2400" b="0" dirty="0"/>
              <a:t>Kultúra vzdelávacej inštitúcie ešte nie je na dostatočnej úrovni – práca autorov, </a:t>
            </a:r>
            <a:r>
              <a:rPr lang="sk-SK" sz="2400" b="0" dirty="0" smtClean="0"/>
              <a:t>učiteľov </a:t>
            </a:r>
            <a:r>
              <a:rPr lang="sk-SK" sz="2400" b="0" dirty="0"/>
              <a:t>a administrátorov eLearningu je nedoceňovaná ani morálne, ani finančne.</a:t>
            </a:r>
          </a:p>
          <a:p>
            <a:r>
              <a:rPr lang="sk-SK" sz="2400" b="0" dirty="0" smtClean="0"/>
              <a:t>Minimálny </a:t>
            </a:r>
            <a:r>
              <a:rPr lang="sk-SK" sz="2400" b="0" dirty="0"/>
              <a:t>osobný kontakt študent - </a:t>
            </a:r>
            <a:r>
              <a:rPr lang="sk-SK" sz="2400" b="0" dirty="0" smtClean="0"/>
              <a:t> učiteľ </a:t>
            </a:r>
            <a:r>
              <a:rPr lang="sk-SK" sz="2400" b="0" dirty="0"/>
              <a:t>môže spôsobiť problémy</a:t>
            </a:r>
            <a:r>
              <a:rPr lang="sk-SK" sz="2400" b="0" dirty="0" smtClean="0"/>
              <a:t>.</a:t>
            </a:r>
          </a:p>
          <a:p>
            <a:r>
              <a:rPr lang="sk-SK" sz="2400" b="0" dirty="0" smtClean="0"/>
              <a:t>Nedostatočná </a:t>
            </a:r>
            <a:r>
              <a:rPr lang="sk-SK" sz="2400" b="0" dirty="0"/>
              <a:t>dôveryhodnosť všetkých materiálov na </a:t>
            </a:r>
            <a:r>
              <a:rPr lang="sk-SK" sz="2400" b="0" dirty="0" smtClean="0"/>
              <a:t>internete.</a:t>
            </a:r>
            <a:endParaRPr lang="sk-SK" sz="2400" b="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5072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hly">
  <a:themeElements>
    <a:clrScheme name="U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U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</TotalTime>
  <Words>330</Words>
  <Application>Microsoft Office PowerPoint</Application>
  <PresentationFormat>Prezentácia na obrazovke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Uhly</vt:lpstr>
      <vt:lpstr>E-learning</vt:lpstr>
      <vt:lpstr>Čo je E-Learning ?</vt:lpstr>
      <vt:lpstr>Prezentácia programu PowerPoint</vt:lpstr>
      <vt:lpstr>Prezentácia programu PowerPoint</vt:lpstr>
      <vt:lpstr>Využitie E-learningu</vt:lpstr>
      <vt:lpstr>Výhody E-Learningu</vt:lpstr>
      <vt:lpstr>výhody</vt:lpstr>
      <vt:lpstr>Nevýhody e-learningu</vt:lpstr>
      <vt:lpstr>nevýhody</vt:lpstr>
      <vt:lpstr>nevýhody</vt:lpstr>
      <vt:lpstr>On-line e-learning</vt:lpstr>
      <vt:lpstr>CBT - computer-based training</vt:lpstr>
      <vt:lpstr>M-learning -mobile learning</vt:lpstr>
      <vt:lpstr>záver</vt:lpstr>
      <vt:lpstr>Zdroje:</vt:lpstr>
      <vt:lpstr>Ďakujem za pozornosť </vt:lpstr>
    </vt:vector>
  </TitlesOfParts>
  <Company>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Šimon Mesarč</dc:creator>
  <cp:lastModifiedBy>Šimon Mesarč</cp:lastModifiedBy>
  <cp:revision>4</cp:revision>
  <dcterms:created xsi:type="dcterms:W3CDTF">2016-02-11T17:51:41Z</dcterms:created>
  <dcterms:modified xsi:type="dcterms:W3CDTF">2016-02-11T18:26:54Z</dcterms:modified>
</cp:coreProperties>
</file>